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80" r:id="rId3"/>
    <p:sldId id="257" r:id="rId4"/>
    <p:sldId id="258" r:id="rId5"/>
    <p:sldId id="269" r:id="rId6"/>
    <p:sldId id="271" r:id="rId7"/>
    <p:sldId id="289" r:id="rId8"/>
    <p:sldId id="294" r:id="rId9"/>
    <p:sldId id="288" r:id="rId10"/>
    <p:sldId id="293" r:id="rId11"/>
    <p:sldId id="290" r:id="rId12"/>
    <p:sldId id="285" r:id="rId13"/>
    <p:sldId id="281" r:id="rId14"/>
    <p:sldId id="295" r:id="rId15"/>
    <p:sldId id="297" r:id="rId16"/>
    <p:sldId id="296" r:id="rId17"/>
  </p:sldIdLst>
  <p:sldSz cx="9144000" cy="5143500" type="screen16x9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FC5"/>
    <a:srgbClr val="E8282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951" autoAdjust="0"/>
  </p:normalViewPr>
  <p:slideViewPr>
    <p:cSldViewPr snapToGrid="0" snapToObjects="1">
      <p:cViewPr varScale="1">
        <p:scale>
          <a:sx n="95" d="100"/>
          <a:sy n="95" d="100"/>
        </p:scale>
        <p:origin x="446" y="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0B97D-7810-48D5-AC19-4911C7649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6140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25D69-9F55-4CDE-8200-1659262F1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498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86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18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54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8CBD76-3923-4FBB-859B-C0F6B19D9BC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6971425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Copyrighted material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175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979EA1-3880-4A99-AE49-953E0DD36DC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7830" y="4767263"/>
            <a:ext cx="1730326" cy="273844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Copyrighted material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008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B0901-C29A-443C-B2C2-F90DD7E5CB6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924318" y="4767263"/>
            <a:ext cx="2160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Copyrighted material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995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7F4E2-D404-4106-8F22-8F8DB5150A9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475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3B320-D9A2-461C-AC78-C199F421F61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863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D99865-5BCB-4093-8B04-B474A6C18CD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920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1B726-88CC-44CE-87E7-6A7295BF65D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309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339EF-933D-4AF2-878A-252C9443D2B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54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07" y="1059180"/>
            <a:ext cx="8229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907221" y="4806718"/>
            <a:ext cx="22407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Copyrighted material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837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2DAA72-9359-43FF-B3F6-D7078F992FE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911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4F63A-9E47-4851-A9FA-46D6D389B84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152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F7FC2-EBB1-42DF-A791-67239AE450E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329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5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41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19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09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0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95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3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C46A-9D23-4395-8A92-FBE3CBD075C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50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ingerLakesTourismAlliance/videos/315091822719634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9946" y="460915"/>
            <a:ext cx="8250044" cy="1711597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rgbClr val="002060"/>
                </a:solidFill>
              </a:rPr>
              <a:t>Chapter 10</a:t>
            </a:r>
            <a:r>
              <a:rPr lang="en-US" sz="3100" b="1" dirty="0">
                <a:solidFill>
                  <a:srgbClr val="002060"/>
                </a:solidFill>
              </a:rPr>
              <a:t/>
            </a:r>
            <a:br>
              <a:rPr lang="en-US" sz="3100" b="1" dirty="0">
                <a:solidFill>
                  <a:srgbClr val="002060"/>
                </a:solidFill>
              </a:rPr>
            </a:br>
            <a:r>
              <a:rPr lang="en-US" sz="3100" b="1" dirty="0">
                <a:solidFill>
                  <a:srgbClr val="002060"/>
                </a:solidFill>
              </a:rPr>
              <a:t>Management of </a:t>
            </a:r>
            <a:r>
              <a:rPr lang="en-US" sz="3100" b="1" dirty="0" smtClean="0">
                <a:solidFill>
                  <a:srgbClr val="002060"/>
                </a:solidFill>
              </a:rPr>
              <a:t>wellness </a:t>
            </a:r>
            <a:r>
              <a:rPr lang="en-US" sz="3100" b="1" dirty="0">
                <a:solidFill>
                  <a:srgbClr val="002060"/>
                </a:solidFill>
              </a:rPr>
              <a:t>amenities/facilities and upgrading </a:t>
            </a:r>
            <a:r>
              <a:rPr lang="en-US" sz="3100" b="1" dirty="0" smtClean="0">
                <a:solidFill>
                  <a:srgbClr val="002060"/>
                </a:solidFill>
              </a:rPr>
              <a:t>them in food service, hospitality and tourism businesses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693" y="2542477"/>
            <a:ext cx="8430321" cy="135301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Dr</a:t>
            </a:r>
            <a:r>
              <a:rPr lang="en-US" sz="2400" b="1" dirty="0" smtClean="0">
                <a:solidFill>
                  <a:srgbClr val="002060"/>
                </a:solidFill>
              </a:rPr>
              <a:t>. Bendegul </a:t>
            </a:r>
            <a:r>
              <a:rPr lang="en-US" sz="2400" b="1" dirty="0" smtClean="0">
                <a:solidFill>
                  <a:srgbClr val="002060"/>
                </a:solidFill>
              </a:rPr>
              <a:t>Okumus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Heather Linton Kelly</a:t>
            </a:r>
          </a:p>
          <a:p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8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5918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Maintaining </a:t>
            </a:r>
            <a:r>
              <a:rPr lang="en-US" sz="2800" b="1" dirty="0">
                <a:solidFill>
                  <a:srgbClr val="002060"/>
                </a:solidFill>
              </a:rPr>
              <a:t>a </a:t>
            </a:r>
            <a:r>
              <a:rPr lang="en-US" sz="2800" b="1" dirty="0" smtClean="0">
                <a:solidFill>
                  <a:srgbClr val="002060"/>
                </a:solidFill>
              </a:rPr>
              <a:t>Destination </a:t>
            </a:r>
            <a:r>
              <a:rPr lang="en-US" sz="2800" b="1" dirty="0">
                <a:solidFill>
                  <a:srgbClr val="002060"/>
                </a:solidFill>
              </a:rPr>
              <a:t>for </a:t>
            </a:r>
            <a:r>
              <a:rPr lang="en-US" sz="2800" b="1" dirty="0" smtClean="0">
                <a:solidFill>
                  <a:srgbClr val="002060"/>
                </a:solidFill>
              </a:rPr>
              <a:t>Future Generations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17007" y="942535"/>
            <a:ext cx="8229600" cy="3929965"/>
          </a:xfrm>
        </p:spPr>
        <p:txBody>
          <a:bodyPr>
            <a:normAutofit fontScale="92500"/>
          </a:bodyPr>
          <a:lstStyle/>
          <a:p>
            <a:r>
              <a:rPr lang="en-US" sz="2200" dirty="0" smtClean="0">
                <a:solidFill>
                  <a:srgbClr val="002060"/>
                </a:solidFill>
              </a:rPr>
              <a:t>Take </a:t>
            </a:r>
            <a:r>
              <a:rPr lang="en-US" sz="2200" dirty="0">
                <a:solidFill>
                  <a:srgbClr val="002060"/>
                </a:solidFill>
              </a:rPr>
              <a:t>action to eliminate pollution and any destroying of nature, so guests can enjoy easily accessible intact natural </a:t>
            </a:r>
            <a:r>
              <a:rPr lang="en-US" sz="2200" dirty="0" smtClean="0">
                <a:solidFill>
                  <a:srgbClr val="002060"/>
                </a:solidFill>
              </a:rPr>
              <a:t>areas</a:t>
            </a:r>
          </a:p>
          <a:p>
            <a:r>
              <a:rPr lang="en-US" sz="2200" dirty="0" smtClean="0">
                <a:solidFill>
                  <a:srgbClr val="002060"/>
                </a:solidFill>
              </a:rPr>
              <a:t>Incorporate </a:t>
            </a:r>
            <a:r>
              <a:rPr lang="en-US" sz="2200" dirty="0">
                <a:solidFill>
                  <a:srgbClr val="002060"/>
                </a:solidFill>
              </a:rPr>
              <a:t>natural resources into the destination’s product </a:t>
            </a:r>
            <a:r>
              <a:rPr lang="en-US" sz="2200" dirty="0" smtClean="0">
                <a:solidFill>
                  <a:srgbClr val="002060"/>
                </a:solidFill>
              </a:rPr>
              <a:t>offering</a:t>
            </a:r>
            <a:endParaRPr lang="en-US" sz="2200" dirty="0">
              <a:solidFill>
                <a:srgbClr val="002060"/>
              </a:solidFill>
            </a:endParaRPr>
          </a:p>
          <a:p>
            <a:r>
              <a:rPr lang="en-US" sz="2200" dirty="0" smtClean="0">
                <a:solidFill>
                  <a:srgbClr val="002060"/>
                </a:solidFill>
              </a:rPr>
              <a:t>Offer </a:t>
            </a:r>
            <a:r>
              <a:rPr lang="en-US" sz="2200" dirty="0">
                <a:solidFill>
                  <a:srgbClr val="002060"/>
                </a:solidFill>
              </a:rPr>
              <a:t>wellness treatments based on indigenous or local health and wellbeing </a:t>
            </a:r>
            <a:r>
              <a:rPr lang="en-US" sz="2200" dirty="0" smtClean="0">
                <a:solidFill>
                  <a:srgbClr val="002060"/>
                </a:solidFill>
              </a:rPr>
              <a:t>traditions</a:t>
            </a:r>
            <a:endParaRPr lang="en-US" sz="2200" dirty="0">
              <a:solidFill>
                <a:srgbClr val="002060"/>
              </a:solidFill>
            </a:endParaRPr>
          </a:p>
          <a:p>
            <a:r>
              <a:rPr lang="en-US" sz="2200" dirty="0" smtClean="0">
                <a:solidFill>
                  <a:srgbClr val="002060"/>
                </a:solidFill>
              </a:rPr>
              <a:t>Ensure </a:t>
            </a:r>
            <a:r>
              <a:rPr lang="en-US" sz="2200" dirty="0">
                <a:solidFill>
                  <a:srgbClr val="002060"/>
                </a:solidFill>
              </a:rPr>
              <a:t>food and beverages that are part of the wellness product are organic and/or locally </a:t>
            </a:r>
            <a:r>
              <a:rPr lang="en-US" sz="2200" dirty="0" smtClean="0">
                <a:solidFill>
                  <a:srgbClr val="002060"/>
                </a:solidFill>
              </a:rPr>
              <a:t>sourced</a:t>
            </a:r>
            <a:endParaRPr lang="en-US" sz="2200" dirty="0">
              <a:solidFill>
                <a:srgbClr val="002060"/>
              </a:solidFill>
            </a:endParaRPr>
          </a:p>
          <a:p>
            <a:r>
              <a:rPr lang="en-US" sz="2200" dirty="0" smtClean="0">
                <a:solidFill>
                  <a:srgbClr val="002060"/>
                </a:solidFill>
              </a:rPr>
              <a:t>Highlight </a:t>
            </a:r>
            <a:r>
              <a:rPr lang="en-US" sz="2200" dirty="0">
                <a:solidFill>
                  <a:srgbClr val="002060"/>
                </a:solidFill>
              </a:rPr>
              <a:t>the local culture through events, museums, and sites made accessible to </a:t>
            </a:r>
            <a:r>
              <a:rPr lang="en-US" sz="2200" dirty="0" smtClean="0">
                <a:solidFill>
                  <a:srgbClr val="002060"/>
                </a:solidFill>
              </a:rPr>
              <a:t>visitors</a:t>
            </a:r>
            <a:endParaRPr lang="en-US" sz="2200" dirty="0">
              <a:solidFill>
                <a:srgbClr val="002060"/>
              </a:solidFill>
            </a:endParaRPr>
          </a:p>
          <a:p>
            <a:r>
              <a:rPr lang="en-US" sz="2200" dirty="0" smtClean="0">
                <a:solidFill>
                  <a:srgbClr val="002060"/>
                </a:solidFill>
              </a:rPr>
              <a:t>Live </a:t>
            </a:r>
            <a:r>
              <a:rPr lang="en-US" sz="2200" dirty="0">
                <a:solidFill>
                  <a:srgbClr val="002060"/>
                </a:solidFill>
              </a:rPr>
              <a:t>up to expectations created by the destination’s marketing </a:t>
            </a:r>
            <a:r>
              <a:rPr lang="en-US" sz="2200" dirty="0" smtClean="0">
                <a:solidFill>
                  <a:srgbClr val="002060"/>
                </a:solidFill>
              </a:rPr>
              <a:t>campaigns</a:t>
            </a:r>
            <a:endParaRPr lang="en-US" sz="2200" dirty="0">
              <a:solidFill>
                <a:srgbClr val="002060"/>
              </a:solidFill>
            </a:endParaRPr>
          </a:p>
          <a:p>
            <a:r>
              <a:rPr lang="en-US" sz="2200" dirty="0" smtClean="0">
                <a:solidFill>
                  <a:srgbClr val="002060"/>
                </a:solidFill>
              </a:rPr>
              <a:t>Base </a:t>
            </a:r>
            <a:r>
              <a:rPr lang="en-US" sz="2200" dirty="0">
                <a:solidFill>
                  <a:srgbClr val="002060"/>
                </a:solidFill>
              </a:rPr>
              <a:t>the destination’s overall reputation on health and </a:t>
            </a:r>
            <a:r>
              <a:rPr lang="en-US" sz="2200" dirty="0" smtClean="0">
                <a:solidFill>
                  <a:srgbClr val="002060"/>
                </a:solidFill>
              </a:rPr>
              <a:t>wellness</a:t>
            </a:r>
            <a:endParaRPr lang="en-US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1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Wellness Facilities </a:t>
            </a:r>
            <a:r>
              <a:rPr lang="en-US" sz="2800" b="1" dirty="0">
                <a:solidFill>
                  <a:srgbClr val="002060"/>
                </a:solidFill>
              </a:rPr>
              <a:t>and </a:t>
            </a:r>
            <a:r>
              <a:rPr lang="en-US" sz="2800" b="1" dirty="0" smtClean="0">
                <a:solidFill>
                  <a:srgbClr val="002060"/>
                </a:solidFill>
              </a:rPr>
              <a:t>Amenities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34123" y="981806"/>
            <a:ext cx="8726993" cy="3758574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Superstructure </a:t>
            </a:r>
            <a:r>
              <a:rPr lang="mr-IN" sz="2000" b="1" dirty="0" smtClean="0">
                <a:solidFill>
                  <a:srgbClr val="002060"/>
                </a:solidFill>
              </a:rPr>
              <a:t>–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A</a:t>
            </a:r>
            <a:r>
              <a:rPr lang="en-US" sz="2000" dirty="0" smtClean="0">
                <a:solidFill>
                  <a:srgbClr val="002060"/>
                </a:solidFill>
              </a:rPr>
              <a:t>n </a:t>
            </a:r>
            <a:r>
              <a:rPr lang="en-US" sz="2000" dirty="0">
                <a:solidFill>
                  <a:srgbClr val="002060"/>
                </a:solidFill>
              </a:rPr>
              <a:t>umbrella term for facilities and services created especially for tourists, for example, hotels, restaurants, transportation facilities, recreation facilities, and built </a:t>
            </a:r>
            <a:r>
              <a:rPr lang="en-US" sz="2000" dirty="0" smtClean="0">
                <a:solidFill>
                  <a:srgbClr val="002060"/>
                </a:solidFill>
              </a:rPr>
              <a:t>attractions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H</a:t>
            </a:r>
            <a:r>
              <a:rPr lang="en-US" sz="2000" dirty="0" smtClean="0">
                <a:solidFill>
                  <a:srgbClr val="002060"/>
                </a:solidFill>
              </a:rPr>
              <a:t>igh</a:t>
            </a:r>
            <a:r>
              <a:rPr lang="en-US" sz="2000" dirty="0">
                <a:solidFill>
                  <a:srgbClr val="002060"/>
                </a:solidFill>
              </a:rPr>
              <a:t>-quality </a:t>
            </a:r>
            <a:r>
              <a:rPr lang="en-US" sz="2000" dirty="0" smtClean="0">
                <a:solidFill>
                  <a:srgbClr val="002060"/>
                </a:solidFill>
              </a:rPr>
              <a:t>accommodations</a:t>
            </a:r>
            <a:endParaRPr lang="en-US" sz="2000" dirty="0">
              <a:solidFill>
                <a:srgbClr val="002060"/>
              </a:solidFill>
            </a:endParaRP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Restaurants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T</a:t>
            </a:r>
            <a:r>
              <a:rPr lang="en-US" sz="2000" dirty="0" smtClean="0">
                <a:solidFill>
                  <a:srgbClr val="002060"/>
                </a:solidFill>
              </a:rPr>
              <a:t>ransportation services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Wide </a:t>
            </a:r>
            <a:r>
              <a:rPr lang="en-US" sz="2000" dirty="0">
                <a:solidFill>
                  <a:srgbClr val="002060"/>
                </a:solidFill>
              </a:rPr>
              <a:t>offering of high-quality services to enhance health, well-being, and relaxation </a:t>
            </a:r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Wellness facilities and amenities may be publicly or privately owned/managed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0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5367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Summary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267" y="759655"/>
            <a:ext cx="8229601" cy="3995225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>
                <a:solidFill>
                  <a:srgbClr val="002060"/>
                </a:solidFill>
              </a:rPr>
              <a:t>The Finger Lakes Region of New York State has become a wellness haven.</a:t>
            </a:r>
          </a:p>
          <a:p>
            <a:endParaRPr lang="en-US" sz="2200" dirty="0" smtClean="0">
              <a:solidFill>
                <a:srgbClr val="002060"/>
              </a:solidFill>
            </a:endParaRPr>
          </a:p>
          <a:p>
            <a:r>
              <a:rPr lang="en-US" sz="2200" dirty="0" smtClean="0">
                <a:solidFill>
                  <a:srgbClr val="002060"/>
                </a:solidFill>
              </a:rPr>
              <a:t>Destination Management Organization (DMO) is “the leading organizational entity which may encompass the various authorities, stakeholders, and professionals and facilitates partnerships towards a collective destination vision.”</a:t>
            </a:r>
          </a:p>
          <a:p>
            <a:endParaRPr lang="en-US" sz="2200" dirty="0" smtClean="0">
              <a:solidFill>
                <a:srgbClr val="002060"/>
              </a:solidFill>
            </a:endParaRPr>
          </a:p>
          <a:p>
            <a:r>
              <a:rPr lang="en-US" sz="2200" dirty="0" smtClean="0">
                <a:solidFill>
                  <a:srgbClr val="002060"/>
                </a:solidFill>
              </a:rPr>
              <a:t>The M in DMO has transitioned from “marketing” to “management”</a:t>
            </a:r>
          </a:p>
          <a:p>
            <a:endParaRPr lang="en-US" sz="2200" dirty="0" smtClean="0">
              <a:solidFill>
                <a:srgbClr val="002060"/>
              </a:solidFill>
            </a:endParaRPr>
          </a:p>
          <a:p>
            <a:r>
              <a:rPr lang="en-US" sz="2200" dirty="0" smtClean="0">
                <a:solidFill>
                  <a:srgbClr val="002060"/>
                </a:solidFill>
              </a:rPr>
              <a:t>The core resources and competencies that comprise a wellness destination according to Voigt and </a:t>
            </a:r>
            <a:r>
              <a:rPr lang="en-US" sz="2200" dirty="0" err="1" smtClean="0">
                <a:solidFill>
                  <a:srgbClr val="002060"/>
                </a:solidFill>
              </a:rPr>
              <a:t>Pforr</a:t>
            </a:r>
            <a:r>
              <a:rPr lang="en-US" sz="2200" dirty="0" smtClean="0">
                <a:solidFill>
                  <a:srgbClr val="002060"/>
                </a:solidFill>
              </a:rPr>
              <a:t> are natural resources, cultural, historical, and spiritual resources, complementary and alternative medicine offering, wellness-specific superstructure, wellness-related events, and crossover of wellness with other activities/offerings.</a:t>
            </a:r>
          </a:p>
          <a:p>
            <a:pPr marL="0" indent="0">
              <a:buNone/>
            </a:pPr>
            <a:endParaRPr lang="en-US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2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55203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Summary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418" y="731520"/>
            <a:ext cx="8447653" cy="3863103"/>
          </a:xfrm>
        </p:spPr>
        <p:txBody>
          <a:bodyPr>
            <a:noAutofit/>
          </a:bodyPr>
          <a:lstStyle/>
          <a:p>
            <a:r>
              <a:rPr lang="en-US" sz="1900" dirty="0" smtClean="0">
                <a:solidFill>
                  <a:srgbClr val="002060"/>
                </a:solidFill>
              </a:rPr>
              <a:t>Destination management includes the following dimensions: coordinating public and private network leadership and actors, understanding the past, current, and future health and well-being tourism concepts and demand, operational activities throughout the destination network, and evaluating the quality of the product offered by the destination and monitoring its improvement</a:t>
            </a:r>
          </a:p>
          <a:p>
            <a:endParaRPr lang="en-US" sz="1200" dirty="0" smtClean="0">
              <a:solidFill>
                <a:srgbClr val="002060"/>
              </a:solidFill>
            </a:endParaRPr>
          </a:p>
          <a:p>
            <a:r>
              <a:rPr lang="en-US" sz="1900" dirty="0" smtClean="0">
                <a:solidFill>
                  <a:srgbClr val="002060"/>
                </a:solidFill>
              </a:rPr>
              <a:t>The five macro-level factors that can affect the competitiveness and success of a destination include: social/cultural, economy, political/legal, ecology/environment, and technology.</a:t>
            </a:r>
          </a:p>
          <a:p>
            <a:endParaRPr lang="en-US" sz="1200" dirty="0">
              <a:solidFill>
                <a:srgbClr val="002060"/>
              </a:solidFill>
            </a:endParaRPr>
          </a:p>
          <a:p>
            <a:r>
              <a:rPr lang="en-US" sz="1800" dirty="0" smtClean="0">
                <a:solidFill>
                  <a:srgbClr val="002060"/>
                </a:solidFill>
              </a:rPr>
              <a:t>Destination </a:t>
            </a:r>
            <a:r>
              <a:rPr lang="en-US" sz="1800" dirty="0">
                <a:solidFill>
                  <a:srgbClr val="002060"/>
                </a:solidFill>
              </a:rPr>
              <a:t>management is the coordinated management of all elements that make up a tourism destination</a:t>
            </a:r>
          </a:p>
          <a:p>
            <a:endParaRPr lang="en-US" sz="1800" dirty="0">
              <a:solidFill>
                <a:srgbClr val="002060"/>
              </a:solidFill>
            </a:endParaRPr>
          </a:p>
          <a:p>
            <a:endParaRPr lang="en-US" sz="1900" dirty="0" smtClean="0">
              <a:solidFill>
                <a:srgbClr val="002060"/>
              </a:solidFill>
            </a:endParaRPr>
          </a:p>
          <a:p>
            <a:endParaRPr lang="en-US" sz="19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50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511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Summary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898" y="872196"/>
            <a:ext cx="8306972" cy="3680223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Destination development takes place in four dimensions: strategic destination planning in a systematic way that incorporate all relevant parties, developing and managing the destination’s brand identity, planning and policy making at a destination level to support and promote wellness tourism, and continually evaluating and leading the development of infrastructure and service offerings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  <a:endParaRPr lang="en-US" sz="2000" dirty="0">
              <a:solidFill>
                <a:srgbClr val="002060"/>
              </a:solidFill>
            </a:endParaRPr>
          </a:p>
          <a:p>
            <a:endParaRPr lang="en-US" sz="11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Maintaining a destination for future generations is important. Some ways to maintain a destination include eliminating pollution, incorporating natural resources into product offerings, highlighting local culture, and many more.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0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24015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Summary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404" y="738554"/>
            <a:ext cx="8229600" cy="3680223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002060"/>
                </a:solidFill>
              </a:rPr>
              <a:t>DMOs </a:t>
            </a:r>
            <a:r>
              <a:rPr lang="en-US" sz="1800" dirty="0">
                <a:solidFill>
                  <a:srgbClr val="002060"/>
                </a:solidFill>
              </a:rPr>
              <a:t>can help improve wellness tourism offerings by ensuring sustainability, strengthening institutional governance, identifying gaps, building a tourism culture in a destination, and many more.</a:t>
            </a:r>
          </a:p>
          <a:p>
            <a:endParaRPr lang="en-US" sz="1800" dirty="0" smtClean="0">
              <a:solidFill>
                <a:srgbClr val="002060"/>
              </a:solidFill>
            </a:endParaRPr>
          </a:p>
          <a:p>
            <a:r>
              <a:rPr lang="en-US" sz="1800" dirty="0" smtClean="0">
                <a:solidFill>
                  <a:srgbClr val="002060"/>
                </a:solidFill>
              </a:rPr>
              <a:t>Superstructure is an umbrella terms for faculties and services created especially for tourists</a:t>
            </a:r>
          </a:p>
          <a:p>
            <a:endParaRPr lang="en-US" sz="1800" dirty="0" smtClean="0">
              <a:solidFill>
                <a:srgbClr val="002060"/>
              </a:solidFill>
            </a:endParaRPr>
          </a:p>
          <a:p>
            <a:r>
              <a:rPr lang="en-US" sz="1800" dirty="0" smtClean="0">
                <a:solidFill>
                  <a:srgbClr val="002060"/>
                </a:solidFill>
              </a:rPr>
              <a:t>Wellness destination development is the process of systematically and continuously planning, developing, managing, evaluating, and leading a destination’s brand identity as it relates to wellness tourism.</a:t>
            </a:r>
            <a:endParaRPr lang="en-US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06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0685"/>
            <a:ext cx="8117059" cy="353139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</a:rPr>
              <a:t>Discuss </a:t>
            </a:r>
            <a:r>
              <a:rPr lang="en-US" sz="2000" dirty="0">
                <a:solidFill>
                  <a:srgbClr val="002060"/>
                </a:solidFill>
              </a:rPr>
              <a:t>the case study of Finger Lakes Region, New York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</a:rPr>
              <a:t>Define </a:t>
            </a:r>
            <a:r>
              <a:rPr lang="en-US" sz="2000" dirty="0">
                <a:solidFill>
                  <a:srgbClr val="002060"/>
                </a:solidFill>
              </a:rPr>
              <a:t>and discuss wellness destinations, </a:t>
            </a:r>
            <a:r>
              <a:rPr lang="en-US" sz="2000" dirty="0" smtClean="0">
                <a:solidFill>
                  <a:srgbClr val="002060"/>
                </a:solidFill>
              </a:rPr>
              <a:t>facilities, </a:t>
            </a:r>
            <a:r>
              <a:rPr lang="en-US" sz="2000" dirty="0">
                <a:solidFill>
                  <a:srgbClr val="002060"/>
                </a:solidFill>
              </a:rPr>
              <a:t>and amenities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</a:rPr>
              <a:t>Categorize </a:t>
            </a:r>
            <a:r>
              <a:rPr lang="en-US" sz="2000" dirty="0">
                <a:solidFill>
                  <a:srgbClr val="002060"/>
                </a:solidFill>
              </a:rPr>
              <a:t>core resources and competencies that </a:t>
            </a:r>
            <a:r>
              <a:rPr lang="en-US" sz="2000" dirty="0" smtClean="0">
                <a:solidFill>
                  <a:srgbClr val="002060"/>
                </a:solidFill>
              </a:rPr>
              <a:t>a </a:t>
            </a:r>
            <a:r>
              <a:rPr lang="en-US" sz="2000" dirty="0">
                <a:solidFill>
                  <a:srgbClr val="002060"/>
                </a:solidFill>
              </a:rPr>
              <a:t>wellness destination should have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</a:rPr>
              <a:t>Define </a:t>
            </a:r>
            <a:r>
              <a:rPr lang="en-US" sz="2000" dirty="0">
                <a:solidFill>
                  <a:srgbClr val="002060"/>
                </a:solidFill>
              </a:rPr>
              <a:t>and discuss management of wellness destinations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</a:rPr>
              <a:t>Define </a:t>
            </a:r>
            <a:r>
              <a:rPr lang="en-US" sz="2000" dirty="0">
                <a:solidFill>
                  <a:srgbClr val="002060"/>
                </a:solidFill>
              </a:rPr>
              <a:t>and discuss development of facilities and amenities in wellness destinations</a:t>
            </a:r>
          </a:p>
        </p:txBody>
      </p:sp>
    </p:spTree>
    <p:extLst>
      <p:ext uri="{BB962C8B-B14F-4D97-AF65-F5344CB8AC3E}">
        <p14:creationId xmlns:p14="http://schemas.microsoft.com/office/powerpoint/2010/main" val="186083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3468" b="829"/>
          <a:stretch/>
        </p:blipFill>
        <p:spPr>
          <a:xfrm>
            <a:off x="0" y="739742"/>
            <a:ext cx="9144000" cy="3715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Case Study: </a:t>
            </a:r>
            <a:r>
              <a:rPr lang="en-US" sz="2800" b="1" dirty="0" smtClean="0">
                <a:solidFill>
                  <a:srgbClr val="002060"/>
                </a:solidFill>
              </a:rPr>
              <a:t>Finger Lakes, New York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474865"/>
            <a:ext cx="8152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the following link to learn </a:t>
            </a:r>
            <a:r>
              <a:rPr lang="en-US" dirty="0"/>
              <a:t>more: </a:t>
            </a:r>
            <a:r>
              <a:rPr lang="en-US" sz="1400" dirty="0">
                <a:hlinkClick r:id="rId3"/>
              </a:rPr>
              <a:t>https://www.facebook.com/FingerLakesTourismAlliance/videos/315091822719634/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6729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205979"/>
            <a:ext cx="8269287" cy="85725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Wellness </a:t>
            </a:r>
            <a:r>
              <a:rPr lang="en-US" sz="2800" b="1" dirty="0" smtClean="0">
                <a:solidFill>
                  <a:srgbClr val="002060"/>
                </a:solidFill>
              </a:rPr>
              <a:t>Destinations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smtClean="0">
                <a:solidFill>
                  <a:srgbClr val="002060"/>
                </a:solidFill>
              </a:rPr>
              <a:t>Facilities</a:t>
            </a:r>
            <a:r>
              <a:rPr lang="en-US" sz="2800" b="1" dirty="0">
                <a:solidFill>
                  <a:srgbClr val="002060"/>
                </a:solidFill>
              </a:rPr>
              <a:t>, and </a:t>
            </a:r>
            <a:r>
              <a:rPr lang="en-US" sz="2800" b="1" dirty="0" smtClean="0">
                <a:solidFill>
                  <a:srgbClr val="002060"/>
                </a:solidFill>
              </a:rPr>
              <a:t>Amenities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7007" y="1059180"/>
            <a:ext cx="8229600" cy="2127107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Destination Management Organization (DMO) </a:t>
            </a:r>
            <a:r>
              <a:rPr lang="en-US" sz="2000" dirty="0">
                <a:solidFill>
                  <a:srgbClr val="002060"/>
                </a:solidFill>
              </a:rPr>
              <a:t>– </a:t>
            </a:r>
            <a:r>
              <a:rPr lang="en-US" sz="2000" dirty="0" smtClean="0">
                <a:solidFill>
                  <a:srgbClr val="002060"/>
                </a:solidFill>
              </a:rPr>
              <a:t>The </a:t>
            </a:r>
            <a:r>
              <a:rPr lang="en-US" sz="2000" dirty="0">
                <a:solidFill>
                  <a:srgbClr val="002060"/>
                </a:solidFill>
              </a:rPr>
              <a:t>leading organizational entity which may encompass the various authorities, </a:t>
            </a:r>
            <a:r>
              <a:rPr lang="en-US" sz="2000" dirty="0" smtClean="0">
                <a:solidFill>
                  <a:srgbClr val="002060"/>
                </a:solidFill>
              </a:rPr>
              <a:t>stakeholders, </a:t>
            </a:r>
            <a:r>
              <a:rPr lang="en-US" sz="2000" dirty="0">
                <a:solidFill>
                  <a:srgbClr val="002060"/>
                </a:solidFill>
              </a:rPr>
              <a:t>and professionals and facilitates partnerships towards a collective destination vision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DMOs coordinate </a:t>
            </a:r>
            <a:r>
              <a:rPr lang="en-US" sz="2000" dirty="0">
                <a:solidFill>
                  <a:srgbClr val="002060"/>
                </a:solidFill>
              </a:rPr>
              <a:t>efforts within each destination and between the destination and the rest of the </a:t>
            </a:r>
            <a:r>
              <a:rPr lang="en-US" sz="2000" dirty="0" smtClean="0">
                <a:solidFill>
                  <a:srgbClr val="002060"/>
                </a:solidFill>
              </a:rPr>
              <a:t>world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69407" y="3186743"/>
            <a:ext cx="8229600" cy="9845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D</a:t>
            </a:r>
            <a:r>
              <a:rPr lang="en-US" sz="6000" b="1" dirty="0" smtClean="0">
                <a:solidFill>
                  <a:srgbClr val="002060"/>
                </a:solidFill>
              </a:rPr>
              <a:t>M</a:t>
            </a:r>
            <a:r>
              <a:rPr lang="en-US" sz="4000" b="1" dirty="0" smtClean="0">
                <a:solidFill>
                  <a:srgbClr val="002060"/>
                </a:solidFill>
              </a:rPr>
              <a:t>O</a:t>
            </a:r>
            <a:endParaRPr lang="en-US" sz="4000" dirty="0" smtClean="0">
              <a:solidFill>
                <a:srgbClr val="00206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69407" y="4049454"/>
            <a:ext cx="8229600" cy="604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b="1" dirty="0" smtClean="0">
                <a:solidFill>
                  <a:srgbClr val="002060"/>
                </a:solidFill>
              </a:rPr>
              <a:t>Marketing </a:t>
            </a:r>
            <a:r>
              <a:rPr lang="en-US" sz="2600" b="1" dirty="0" smtClean="0">
                <a:solidFill>
                  <a:srgbClr val="002060"/>
                </a:solidFill>
                <a:sym typeface="Wingdings"/>
              </a:rPr>
              <a:t> Management</a:t>
            </a:r>
            <a:endParaRPr lang="en-US" sz="26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6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342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Wellness Destination Core Resources &amp; Competencies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12762"/>
            <a:ext cx="4992026" cy="40571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6160" y="2029968"/>
            <a:ext cx="334784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Wellness Destination Core </a:t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>Resources and  Competencies </a:t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>that comprise a wellness </a:t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>destination as described by </a:t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>Voigt and </a:t>
            </a:r>
            <a:r>
              <a:rPr lang="en-US" sz="2000" dirty="0" err="1" smtClean="0">
                <a:solidFill>
                  <a:srgbClr val="002060"/>
                </a:solidFill>
              </a:rPr>
              <a:t>Pforr</a:t>
            </a:r>
            <a:endParaRPr lang="en-US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63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Wellness </a:t>
            </a:r>
            <a:r>
              <a:rPr lang="en-US" sz="2800" b="1" dirty="0" smtClean="0">
                <a:solidFill>
                  <a:srgbClr val="002060"/>
                </a:solidFill>
              </a:rPr>
              <a:t>Destination Management </a:t>
            </a:r>
            <a:r>
              <a:rPr lang="en-US" sz="2800" b="1" dirty="0">
                <a:solidFill>
                  <a:srgbClr val="002060"/>
                </a:solidFill>
              </a:rPr>
              <a:t>and </a:t>
            </a:r>
            <a:r>
              <a:rPr lang="en-US" sz="2800" b="1" dirty="0" smtClean="0">
                <a:solidFill>
                  <a:srgbClr val="002060"/>
                </a:solidFill>
              </a:rPr>
              <a:t>Development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0060" y="960706"/>
            <a:ext cx="8600384" cy="2127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Destination </a:t>
            </a:r>
            <a:r>
              <a:rPr lang="en-US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Management</a:t>
            </a:r>
            <a:r>
              <a:rPr lang="en-US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mr-IN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–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coordinated management of all the elements that make up a tourism destination (attractions, amenities, access, marketing and pricing</a:t>
            </a:r>
            <a:r>
              <a:rPr lang="en-US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20" b="17983"/>
          <a:stretch/>
        </p:blipFill>
        <p:spPr>
          <a:xfrm>
            <a:off x="0" y="2133600"/>
            <a:ext cx="91440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9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intosh HD:Users:heather:Desktop:Screen Shot 2020-02-15 at 10.01.13 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4" y="886766"/>
            <a:ext cx="7969891" cy="42567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29516"/>
            <a:ext cx="9144000" cy="857250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</a:rPr>
              <a:t>Components of developing a health and wellness destination</a:t>
            </a:r>
            <a:endParaRPr lang="en-US" sz="2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6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600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Wellness Destination Management </a:t>
            </a:r>
            <a:r>
              <a:rPr lang="mr-IN" sz="2800" b="1" dirty="0" smtClean="0">
                <a:solidFill>
                  <a:srgbClr val="002060"/>
                </a:solidFill>
              </a:rPr>
              <a:t>–</a:t>
            </a:r>
            <a:r>
              <a:rPr lang="en-US" sz="2800" b="1" dirty="0" smtClean="0">
                <a:solidFill>
                  <a:srgbClr val="002060"/>
                </a:solidFill>
              </a:rPr>
              <a:t> Macro Factors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34" y="918850"/>
            <a:ext cx="7265963" cy="3769811"/>
          </a:xfrm>
        </p:spPr>
      </p:pic>
    </p:spTree>
    <p:extLst>
      <p:ext uri="{BB962C8B-B14F-4D97-AF65-F5344CB8AC3E}">
        <p14:creationId xmlns:p14="http://schemas.microsoft.com/office/powerpoint/2010/main" val="268111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Wellness Destination Development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7" y="949569"/>
            <a:ext cx="7805559" cy="3922931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Strategic </a:t>
            </a:r>
            <a:r>
              <a:rPr lang="en-US" sz="2000" dirty="0">
                <a:solidFill>
                  <a:srgbClr val="002060"/>
                </a:solidFill>
              </a:rPr>
              <a:t>destination planning in a systematic way that incorporates all relevant parties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Developing </a:t>
            </a:r>
            <a:r>
              <a:rPr lang="en-US" sz="2000" dirty="0">
                <a:solidFill>
                  <a:srgbClr val="002060"/>
                </a:solidFill>
              </a:rPr>
              <a:t>and managing the destination’s brand identity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Planning </a:t>
            </a:r>
            <a:r>
              <a:rPr lang="en-US" sz="2000" dirty="0">
                <a:solidFill>
                  <a:srgbClr val="002060"/>
                </a:solidFill>
              </a:rPr>
              <a:t>and policy making at a destination level to support and promote wellness tourism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Continually </a:t>
            </a:r>
            <a:r>
              <a:rPr lang="en-US" sz="2000" dirty="0">
                <a:solidFill>
                  <a:srgbClr val="002060"/>
                </a:solidFill>
              </a:rPr>
              <a:t>evaluating and leading the development of infrastructure and service offerings </a:t>
            </a:r>
          </a:p>
        </p:txBody>
      </p:sp>
    </p:spTree>
    <p:extLst>
      <p:ext uri="{BB962C8B-B14F-4D97-AF65-F5344CB8AC3E}">
        <p14:creationId xmlns:p14="http://schemas.microsoft.com/office/powerpoint/2010/main" val="360119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6531</TotalTime>
  <Words>771</Words>
  <Application>Microsoft Office PowerPoint</Application>
  <PresentationFormat>On-screen Show (16:9)</PresentationFormat>
  <Paragraphs>70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Mangal</vt:lpstr>
      <vt:lpstr>Times New Roman</vt:lpstr>
      <vt:lpstr>Wingdings</vt:lpstr>
      <vt:lpstr>Office Theme</vt:lpstr>
      <vt:lpstr>1_Office Theme</vt:lpstr>
      <vt:lpstr>Chapter 10 Management of wellness amenities/facilities and upgrading them in food service, hospitality and tourism businesses</vt:lpstr>
      <vt:lpstr>Learning Outcomes</vt:lpstr>
      <vt:lpstr>Case Study: Finger Lakes, New York</vt:lpstr>
      <vt:lpstr>Wellness Destinations, Facilities, and Amenities</vt:lpstr>
      <vt:lpstr>Wellness Destination Core Resources &amp; Competencies</vt:lpstr>
      <vt:lpstr>Wellness Destination Management and Development</vt:lpstr>
      <vt:lpstr>Components of developing a health and wellness destination</vt:lpstr>
      <vt:lpstr>Wellness Destination Management – Macro Factors</vt:lpstr>
      <vt:lpstr>Wellness Destination Development</vt:lpstr>
      <vt:lpstr>Maintaining a Destination for Future Generations</vt:lpstr>
      <vt:lpstr>Wellness Facilities and Amenities</vt:lpstr>
      <vt:lpstr>Summary </vt:lpstr>
      <vt:lpstr>Summary </vt:lpstr>
      <vt:lpstr>Summary </vt:lpstr>
      <vt:lpstr>Summary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</dc:creator>
  <cp:lastModifiedBy>Bendegul</cp:lastModifiedBy>
  <cp:revision>158</cp:revision>
  <cp:lastPrinted>2020-03-21T19:35:25Z</cp:lastPrinted>
  <dcterms:created xsi:type="dcterms:W3CDTF">2020-01-04T17:26:58Z</dcterms:created>
  <dcterms:modified xsi:type="dcterms:W3CDTF">2022-06-18T23:28:18Z</dcterms:modified>
</cp:coreProperties>
</file>